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9" r:id="rId2"/>
    <p:sldId id="260" r:id="rId3"/>
  </p:sldIdLst>
  <p:sldSz cx="9144000" cy="6858000" type="screen4x3"/>
  <p:notesSz cx="6735763" cy="98663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/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/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/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/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/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2DCE-4B95-4295-95A6-DFA9179B6B1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4416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6592-3320-48D8-85B0-3A940BE8AAD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21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06B7-A2DE-4B84-AB1D-D99F96A043F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3391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ES" sz="8000" smtClean="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s-ES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9E0A-E8A3-414E-A8BB-A3B2AE3BE40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58193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AD80-FE69-458D-A65A-C2AAF528F31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12792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s-ES" sz="8000" smtClean="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s-ES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64DA-20F3-4410-9F66-4134E2185E5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28722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2324-FBBA-4175-BD2B-832AE44FA7C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57720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27BF-FFD3-417C-9116-4E668ACB09C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64751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CD11-1DE3-43DD-ACA4-6AF939FCBED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0282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EA88E-9370-4584-AC62-42BF858AEA2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76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2DFD-12D2-4610-9E7D-EDD39A36DFC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4101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39BF-967A-41FB-B24B-FF2DA9987FA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97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C21-65A1-4517-91AD-1917DCDA4A3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660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3DC0-23C9-4D05-A8E3-7BF212D5017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4157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79EF-2408-4FC7-9686-221097EE26F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9164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DC16-185F-4326-A4C2-BCF498D81BA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6809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2915-D583-463C-9975-D496700C7AF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9192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hangingPunct="1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A2E9734-EBFD-448A-B546-25EB2A7AC85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83" r:id="rId12"/>
    <p:sldLayoutId id="2147483778" r:id="rId13"/>
    <p:sldLayoutId id="2147483784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860032" y="234157"/>
            <a:ext cx="4166025" cy="1189037"/>
          </a:xfrm>
          <a:prstGeom prst="rect">
            <a:avLst/>
          </a:prstGeom>
          <a:solidFill>
            <a:srgbClr val="0070C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ES" b="1" dirty="0"/>
              <a:t>NEUROPATÍAS TRAUMÁTICAS: </a:t>
            </a:r>
          </a:p>
          <a:p>
            <a:pPr algn="ctr"/>
            <a:r>
              <a:rPr lang="es-ES_tradnl" altLang="es-ES" b="1" dirty="0"/>
              <a:t>DIAGNÓSTICO Y </a:t>
            </a:r>
            <a:r>
              <a:rPr lang="es-ES_tradnl" altLang="es-ES" b="1" dirty="0" smtClean="0"/>
              <a:t>TRATAMIENTO</a:t>
            </a:r>
          </a:p>
          <a:p>
            <a:pPr algn="ctr"/>
            <a:r>
              <a:rPr lang="es-ES_tradnl" altLang="es-ES" sz="1400" b="1" dirty="0" smtClean="0"/>
              <a:t>7ª Edición. 7 y 8 JUNIO-2018</a:t>
            </a:r>
            <a:endParaRPr lang="es-ES_tradnl" altLang="es-ES" sz="1400" b="1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388584" y="3923612"/>
            <a:ext cx="2362570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1200" b="1" dirty="0"/>
              <a:t>SOLICITADA </a:t>
            </a:r>
            <a:r>
              <a:rPr lang="es-ES" altLang="es-ES" sz="1200" b="1" dirty="0" smtClean="0"/>
              <a:t>ACREDITACIÓN</a:t>
            </a:r>
            <a:r>
              <a:rPr lang="es-ES" altLang="es-ES" sz="1400" b="1" dirty="0" smtClean="0"/>
              <a:t> </a:t>
            </a:r>
            <a:endParaRPr lang="es-ES" altLang="es-ES" sz="1400" b="1" dirty="0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5292080" y="4743966"/>
            <a:ext cx="906463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AVALES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860032" y="1508398"/>
            <a:ext cx="4166025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/>
              <a:t>HOSPITAL UNIVERSITARIO SANTA CRISTINA</a:t>
            </a:r>
            <a:r>
              <a:rPr lang="es-ES" sz="1400" dirty="0"/>
              <a:t>. </a:t>
            </a:r>
            <a:r>
              <a:rPr lang="es-ES" sz="1400" b="1" dirty="0"/>
              <a:t>MADRID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87726" y="4527034"/>
            <a:ext cx="23519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COLABORACIONES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6396" y="508124"/>
            <a:ext cx="3531508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1" hangingPunct="1"/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ORGANIZADO POR</a:t>
            </a:r>
          </a:p>
          <a:p>
            <a:pPr lvl="0" algn="ctr" eaLnBrk="1" hangingPunct="1"/>
            <a:endParaRPr lang="es-ES_tradnl" altLang="es-ES" sz="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eaLnBrk="1" hangingPunct="1"/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1-UNIDAD NEUROMUSCULAR.</a:t>
            </a:r>
            <a:r>
              <a:rPr lang="es-ES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altLang="es-ES" sz="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</a:t>
            </a:r>
            <a:r>
              <a:rPr lang="es-ES_tradnl" altLang="es-ES" sz="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NEUROFISIOLOGÍA </a:t>
            </a:r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CLÍNICA.  </a:t>
            </a:r>
          </a:p>
          <a:p>
            <a:pPr lvl="0" algn="just" eaLnBrk="1" hangingPunct="1"/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2-SERVICIO DE CIRUGÍA </a:t>
            </a:r>
            <a:r>
              <a:rPr lang="es-ES_tradnl" altLang="es-ES" sz="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ORTOPÉDICA Y TRAUMATOLOGÍA</a:t>
            </a:r>
            <a:endParaRPr lang="es-ES_tradnl" altLang="es-ES" sz="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eaLnBrk="1" hangingPunct="1"/>
            <a:r>
              <a:rPr lang="es-ES_tradnl" altLang="es-ES" sz="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3-SECCIÓN DE REHABILITACIÓN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3703419"/>
            <a:ext cx="3456383" cy="66590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ES" sz="1200" b="1" dirty="0">
                <a:solidFill>
                  <a:prstClr val="white"/>
                </a:solidFill>
              </a:rPr>
              <a:t>Directora:  </a:t>
            </a:r>
            <a:r>
              <a:rPr lang="es-ES" sz="1200" b="1" dirty="0" smtClean="0">
                <a:solidFill>
                  <a:prstClr val="white"/>
                </a:solidFill>
              </a:rPr>
              <a:t>G. </a:t>
            </a:r>
            <a:r>
              <a:rPr lang="es-ES" sz="1200" b="1" dirty="0" err="1">
                <a:solidFill>
                  <a:prstClr val="white"/>
                </a:solidFill>
              </a:rPr>
              <a:t>Goizueta</a:t>
            </a:r>
            <a:r>
              <a:rPr lang="es-ES" sz="1200" b="1" dirty="0">
                <a:solidFill>
                  <a:prstClr val="white"/>
                </a:solidFill>
              </a:rPr>
              <a:t> San Martín </a:t>
            </a:r>
          </a:p>
          <a:p>
            <a:pPr lvl="0"/>
            <a:r>
              <a:rPr lang="es-ES" sz="1200" b="1" dirty="0">
                <a:solidFill>
                  <a:prstClr val="white"/>
                </a:solidFill>
              </a:rPr>
              <a:t>Comité Organizador y Científico</a:t>
            </a:r>
            <a:r>
              <a:rPr lang="es-ES" sz="1200" b="1" dirty="0" smtClean="0">
                <a:solidFill>
                  <a:prstClr val="white"/>
                </a:solidFill>
              </a:rPr>
              <a:t>: </a:t>
            </a:r>
          </a:p>
          <a:p>
            <a:pPr lvl="0"/>
            <a:r>
              <a:rPr lang="es-ES" sz="1200" b="1" dirty="0" smtClean="0">
                <a:solidFill>
                  <a:prstClr val="white"/>
                </a:solidFill>
              </a:rPr>
              <a:t>E</a:t>
            </a:r>
            <a:r>
              <a:rPr lang="es-ES" sz="1200" b="1" dirty="0">
                <a:solidFill>
                  <a:prstClr val="white"/>
                </a:solidFill>
              </a:rPr>
              <a:t>. Aranda </a:t>
            </a:r>
            <a:r>
              <a:rPr lang="es-ES" sz="1200" b="1" dirty="0" smtClean="0">
                <a:solidFill>
                  <a:prstClr val="white"/>
                </a:solidFill>
              </a:rPr>
              <a:t>Izquierdo. </a:t>
            </a:r>
            <a:r>
              <a:rPr lang="es-ES" sz="1200" b="1" dirty="0">
                <a:solidFill>
                  <a:prstClr val="white"/>
                </a:solidFill>
              </a:rPr>
              <a:t>O. Pérez Moro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5" y="2166050"/>
            <a:ext cx="1540389" cy="131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56941" y="5933891"/>
            <a:ext cx="36082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s-ES_tradnl" altLang="es-ES" sz="1000" b="1" dirty="0"/>
              <a:t>INSCRIPCIONES.</a:t>
            </a:r>
            <a:r>
              <a:rPr lang="es-ES" altLang="es-ES" sz="1000" b="1" dirty="0"/>
              <a:t> (formacion.hscr@salud.madrid.org)</a:t>
            </a:r>
          </a:p>
          <a:p>
            <a:pPr lvl="0" eaLnBrk="1" hangingPunct="1"/>
            <a:r>
              <a:rPr lang="es-ES_tradnl" altLang="es-ES" sz="1000" b="1" dirty="0"/>
              <a:t>DIRECCIÓN: C/ Maestro Amadeo Vives nº 2 </a:t>
            </a:r>
            <a:r>
              <a:rPr lang="es-ES_tradnl" altLang="es-ES" sz="1000" b="1" dirty="0" smtClean="0"/>
              <a:t> MADRID</a:t>
            </a:r>
          </a:p>
          <a:p>
            <a:pPr lvl="0" eaLnBrk="1" hangingPunct="1"/>
            <a:r>
              <a:rPr lang="es-ES_tradnl" altLang="es-ES" sz="1000" b="1" dirty="0" smtClean="0"/>
              <a:t>Fecha límite 18 de Mayo-2018</a:t>
            </a:r>
            <a:endParaRPr lang="es-ES_tradnl" altLang="es-ES" sz="1000" b="1" dirty="0"/>
          </a:p>
          <a:p>
            <a:pPr lvl="0" eaLnBrk="1" hangingPunct="1"/>
            <a:r>
              <a:rPr lang="es-ES_tradnl" altLang="es-ES" sz="1000" b="1" dirty="0"/>
              <a:t>LUGAR: Salón de Actos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77758"/>
            <a:ext cx="481265" cy="6915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44" y="2276871"/>
            <a:ext cx="1087061" cy="156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108" y="2965736"/>
            <a:ext cx="4333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8504" y="113873"/>
            <a:ext cx="4104456" cy="3323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s-ES" sz="700" b="1" dirty="0" smtClean="0"/>
              <a:t>Dia   7-Junio</a:t>
            </a:r>
            <a:endParaRPr lang="pt-BR" altLang="es-ES" sz="700" b="1" dirty="0"/>
          </a:p>
          <a:p>
            <a:pPr eaLnBrk="1" hangingPunct="1"/>
            <a:endParaRPr lang="pt-BR" altLang="es-ES" sz="700" b="1" dirty="0"/>
          </a:p>
          <a:p>
            <a:pPr eaLnBrk="1" hangingPunct="1"/>
            <a:r>
              <a:rPr lang="pt-BR" altLang="es-ES" sz="700" b="1" dirty="0"/>
              <a:t>8.30   </a:t>
            </a:r>
            <a:r>
              <a:rPr lang="es-ES" altLang="es-ES" sz="700" b="1" dirty="0"/>
              <a:t>Recuerdo Anatómico: estructuras </a:t>
            </a:r>
            <a:r>
              <a:rPr lang="es-ES" altLang="es-ES" sz="700" b="1" dirty="0" smtClean="0"/>
              <a:t>nerviosas </a:t>
            </a:r>
            <a:r>
              <a:rPr lang="es-ES" altLang="es-ES" sz="700" dirty="0" smtClean="0"/>
              <a:t>(Dra. M. Rodrigo Angulo)</a:t>
            </a:r>
            <a:endParaRPr lang="es-ES" altLang="es-ES" sz="700" dirty="0"/>
          </a:p>
          <a:p>
            <a:pPr algn="just" eaLnBrk="1" hangingPunct="1"/>
            <a:r>
              <a:rPr lang="es-ES" altLang="es-ES" sz="700" dirty="0"/>
              <a:t>         </a:t>
            </a:r>
          </a:p>
          <a:p>
            <a:pPr algn="just" eaLnBrk="1" hangingPunct="1"/>
            <a:r>
              <a:rPr lang="es-ES" altLang="es-ES" sz="700" b="1" dirty="0"/>
              <a:t>9.15  </a:t>
            </a:r>
            <a:r>
              <a:rPr lang="es-ES" altLang="es-ES" sz="700" dirty="0"/>
              <a:t> </a:t>
            </a:r>
            <a:r>
              <a:rPr lang="es-ES" altLang="es-ES" sz="700" b="1" dirty="0"/>
              <a:t>Diagnóstico clínico</a:t>
            </a:r>
            <a:r>
              <a:rPr lang="es-ES" altLang="es-ES" sz="700" dirty="0"/>
              <a:t> </a:t>
            </a:r>
            <a:r>
              <a:rPr lang="es-ES" altLang="es-ES" sz="700" b="1" dirty="0"/>
              <a:t>Datos de </a:t>
            </a:r>
            <a:r>
              <a:rPr lang="es-ES" altLang="es-ES" sz="700" b="1" dirty="0" smtClean="0"/>
              <a:t>exploración </a:t>
            </a:r>
            <a:r>
              <a:rPr lang="es-ES" altLang="es-ES" sz="700" dirty="0" smtClean="0"/>
              <a:t>(Dr. E. Gutierrez Rivas)</a:t>
            </a:r>
            <a:endParaRPr lang="es-ES" altLang="es-ES" sz="700" dirty="0"/>
          </a:p>
          <a:p>
            <a:pPr algn="just" eaLnBrk="1" hangingPunct="1"/>
            <a:r>
              <a:rPr lang="es-ES" altLang="es-ES" sz="700" dirty="0"/>
              <a:t>          </a:t>
            </a:r>
          </a:p>
          <a:p>
            <a:pPr algn="just" eaLnBrk="1" hangingPunct="1"/>
            <a:r>
              <a:rPr lang="es-ES" altLang="es-ES" sz="700" b="1" dirty="0" smtClean="0"/>
              <a:t>10.0  Clasificación</a:t>
            </a:r>
            <a:r>
              <a:rPr lang="es-ES" altLang="es-ES" sz="700" b="1" dirty="0"/>
              <a:t> </a:t>
            </a:r>
            <a:r>
              <a:rPr lang="es-ES" altLang="es-ES" sz="700" b="1" dirty="0" smtClean="0"/>
              <a:t>Etiología de las Neuropatías Traumáticas </a:t>
            </a:r>
            <a:r>
              <a:rPr lang="es-ES" altLang="es-ES" sz="700" dirty="0" smtClean="0"/>
              <a:t>(Dr. E. Gutierrez Gutierrez)</a:t>
            </a:r>
            <a:endParaRPr lang="es-ES" altLang="es-ES" sz="700" dirty="0"/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10.45</a:t>
            </a:r>
            <a:r>
              <a:rPr lang="es-ES" altLang="es-ES" sz="700" dirty="0" smtClean="0"/>
              <a:t>  </a:t>
            </a:r>
            <a:r>
              <a:rPr lang="pt-BR" altLang="es-ES" sz="700" b="1" dirty="0"/>
              <a:t>Entrega de </a:t>
            </a:r>
            <a:r>
              <a:rPr lang="pt-BR" altLang="es-ES" sz="700" b="1" dirty="0" err="1"/>
              <a:t>documentación</a:t>
            </a:r>
            <a:r>
              <a:rPr lang="pt-BR" altLang="es-ES" sz="700" b="1" dirty="0"/>
              <a:t>. </a:t>
            </a:r>
            <a:r>
              <a:rPr lang="pt-BR" altLang="es-ES" sz="700" b="1" dirty="0" err="1"/>
              <a:t>Inauguración</a:t>
            </a:r>
            <a:endParaRPr lang="pt-BR" altLang="es-ES" sz="700" b="1" dirty="0"/>
          </a:p>
          <a:p>
            <a:pPr eaLnBrk="1" hangingPunct="1"/>
            <a:r>
              <a:rPr lang="pt-BR" altLang="es-ES" sz="700" b="1" dirty="0"/>
              <a:t>           </a:t>
            </a:r>
            <a:r>
              <a:rPr lang="pt-BR" altLang="es-ES" sz="700" b="1" dirty="0" err="1"/>
              <a:t>Dir</a:t>
            </a:r>
            <a:r>
              <a:rPr lang="pt-BR" altLang="es-ES" sz="700" b="1" dirty="0"/>
              <a:t>ª Gerente </a:t>
            </a:r>
            <a:r>
              <a:rPr lang="pt-BR" altLang="es-ES" sz="700" b="1" dirty="0" smtClean="0"/>
              <a:t>. Dra. Rosa Ramos Pérez</a:t>
            </a:r>
            <a:endParaRPr lang="pt-BR" altLang="es-ES" sz="700" b="1" dirty="0"/>
          </a:p>
          <a:p>
            <a:pPr eaLnBrk="1" hangingPunct="1"/>
            <a:r>
              <a:rPr lang="pt-BR" altLang="es-ES" sz="700" b="1" dirty="0" smtClean="0"/>
              <a:t>           </a:t>
            </a:r>
            <a:r>
              <a:rPr lang="pt-BR" altLang="es-ES" sz="700" b="1" dirty="0" err="1" smtClean="0"/>
              <a:t>Jefe</a:t>
            </a:r>
            <a:r>
              <a:rPr lang="pt-BR" altLang="es-ES" sz="700" b="1" dirty="0" smtClean="0"/>
              <a:t> </a:t>
            </a:r>
            <a:r>
              <a:rPr lang="pt-BR" altLang="es-ES" sz="700" b="1" dirty="0"/>
              <a:t>de Servicio de </a:t>
            </a:r>
            <a:r>
              <a:rPr lang="pt-BR" altLang="es-ES" sz="700" b="1" dirty="0" smtClean="0"/>
              <a:t>COT. Dr. </a:t>
            </a:r>
            <a:r>
              <a:rPr lang="pt-BR" altLang="es-ES" sz="700" b="1" dirty="0" smtClean="0">
                <a:solidFill>
                  <a:prstClr val="white"/>
                </a:solidFill>
              </a:rPr>
              <a:t>R. </a:t>
            </a:r>
            <a:r>
              <a:rPr lang="pt-BR" altLang="es-ES" sz="700" b="1" dirty="0" err="1" smtClean="0">
                <a:solidFill>
                  <a:prstClr val="white"/>
                </a:solidFill>
              </a:rPr>
              <a:t>Llopis</a:t>
            </a:r>
            <a:r>
              <a:rPr lang="pt-BR" altLang="es-ES" sz="700" b="1" dirty="0" smtClean="0">
                <a:solidFill>
                  <a:prstClr val="white"/>
                </a:solidFill>
              </a:rPr>
              <a:t> Miró</a:t>
            </a:r>
          </a:p>
          <a:p>
            <a:pPr eaLnBrk="1" hangingPunct="1"/>
            <a:r>
              <a:rPr lang="pt-BR" altLang="es-ES" sz="700" b="1" dirty="0">
                <a:solidFill>
                  <a:prstClr val="white"/>
                </a:solidFill>
              </a:rPr>
              <a:t> </a:t>
            </a:r>
            <a:r>
              <a:rPr lang="pt-BR" altLang="es-ES" sz="700" b="1" dirty="0" smtClean="0">
                <a:solidFill>
                  <a:prstClr val="white"/>
                </a:solidFill>
              </a:rPr>
              <a:t>          </a:t>
            </a:r>
            <a:r>
              <a:rPr lang="pt-BR" altLang="es-ES" sz="700" b="1" dirty="0" err="1" smtClean="0">
                <a:solidFill>
                  <a:prstClr val="white"/>
                </a:solidFill>
              </a:rPr>
              <a:t>Coordinador</a:t>
            </a:r>
            <a:r>
              <a:rPr lang="pt-BR" altLang="es-ES" sz="700" b="1" dirty="0" smtClean="0">
                <a:solidFill>
                  <a:prstClr val="white"/>
                </a:solidFill>
              </a:rPr>
              <a:t> de Formación Continuada Dr. F.M. La Banda </a:t>
            </a:r>
            <a:r>
              <a:rPr lang="pt-BR" altLang="es-ES" sz="700" b="1" dirty="0" err="1" smtClean="0">
                <a:solidFill>
                  <a:prstClr val="white"/>
                </a:solidFill>
              </a:rPr>
              <a:t>Brusi</a:t>
            </a:r>
            <a:r>
              <a:rPr lang="es-ES" altLang="es-ES" sz="700" b="1" dirty="0" smtClean="0">
                <a:solidFill>
                  <a:prstClr val="white"/>
                </a:solidFill>
              </a:rPr>
              <a:t> </a:t>
            </a:r>
          </a:p>
          <a:p>
            <a:pPr eaLnBrk="1" hangingPunct="1"/>
            <a:endParaRPr lang="es-ES" altLang="es-ES" sz="700" dirty="0"/>
          </a:p>
          <a:p>
            <a:pPr algn="just" eaLnBrk="1" hangingPunct="1"/>
            <a:r>
              <a:rPr lang="es-ES" altLang="es-ES" sz="700" b="1" dirty="0" smtClean="0"/>
              <a:t>11.00-11.30   PAUSA</a:t>
            </a:r>
          </a:p>
          <a:p>
            <a:pPr algn="just" eaLnBrk="1" hangingPunct="1"/>
            <a:endParaRPr lang="es-ES" altLang="es-ES" sz="700" dirty="0"/>
          </a:p>
          <a:p>
            <a:pPr algn="just" eaLnBrk="1" hangingPunct="1"/>
            <a:r>
              <a:rPr lang="es-ES" altLang="es-ES" sz="700" dirty="0"/>
              <a:t>11.30   </a:t>
            </a:r>
            <a:r>
              <a:rPr lang="es-ES" altLang="es-ES" sz="700" b="1" dirty="0" smtClean="0"/>
              <a:t>Diagnóstico Radiológico </a:t>
            </a:r>
            <a:r>
              <a:rPr lang="es-ES" altLang="es-ES" sz="700" dirty="0" smtClean="0"/>
              <a:t>(Dra. M.J. Alcaraz </a:t>
            </a:r>
            <a:r>
              <a:rPr lang="es-ES" altLang="es-ES" sz="700" dirty="0" err="1" smtClean="0"/>
              <a:t>Mexia</a:t>
            </a:r>
            <a:r>
              <a:rPr lang="es-ES" altLang="es-ES" sz="700" dirty="0" smtClean="0"/>
              <a:t>  Dr. C. Barranco  Dr. P. Ruiz)</a:t>
            </a:r>
            <a:endParaRPr lang="es-ES" altLang="es-ES" sz="700" dirty="0"/>
          </a:p>
          <a:p>
            <a:pPr algn="just" eaLnBrk="1" hangingPunct="1"/>
            <a:r>
              <a:rPr lang="es-ES" altLang="es-ES" sz="700" dirty="0"/>
              <a:t>            </a:t>
            </a:r>
            <a:r>
              <a:rPr lang="es-ES" altLang="es-ES" sz="700" dirty="0" smtClean="0"/>
              <a:t>              </a:t>
            </a:r>
            <a:endParaRPr lang="es-ES" altLang="es-ES" sz="700" dirty="0"/>
          </a:p>
          <a:p>
            <a:pPr algn="just" eaLnBrk="1" hangingPunct="1"/>
            <a:r>
              <a:rPr lang="es-ES" altLang="es-ES" sz="700" b="1" dirty="0"/>
              <a:t>12.15   Procedimientos Neurofisiológicos </a:t>
            </a:r>
            <a:r>
              <a:rPr lang="es-ES" altLang="es-ES" sz="700" b="1" dirty="0" smtClean="0"/>
              <a:t>Diagnósticos </a:t>
            </a:r>
            <a:r>
              <a:rPr lang="es-ES" altLang="es-ES" sz="700" dirty="0" smtClean="0"/>
              <a:t>(Dra. Goizueta San Martín)</a:t>
            </a:r>
            <a:endParaRPr lang="es-ES" altLang="es-ES" sz="700" dirty="0"/>
          </a:p>
          <a:p>
            <a:pPr algn="just" eaLnBrk="1" hangingPunct="1"/>
            <a:r>
              <a:rPr lang="es-ES" altLang="es-ES" sz="700" dirty="0"/>
              <a:t>            </a:t>
            </a:r>
            <a:endParaRPr lang="es-ES" altLang="es-ES" sz="700" b="1" dirty="0"/>
          </a:p>
          <a:p>
            <a:pPr eaLnBrk="1" hangingPunct="1"/>
            <a:r>
              <a:rPr lang="es-ES" altLang="es-ES" sz="700" b="1" dirty="0"/>
              <a:t>13.00   Diagnóstico Neurofisiológico en Neuropatías </a:t>
            </a:r>
            <a:r>
              <a:rPr lang="es-ES" altLang="es-ES" sz="700" b="1" dirty="0" smtClean="0"/>
              <a:t>traumáticas  </a:t>
            </a:r>
            <a:r>
              <a:rPr lang="es-ES" altLang="es-ES" sz="700" dirty="0" smtClean="0"/>
              <a:t>(Dra. Goizueta San Martín) </a:t>
            </a:r>
          </a:p>
          <a:p>
            <a:pPr eaLnBrk="1" hangingPunct="1"/>
            <a:r>
              <a:rPr lang="es-ES" altLang="es-ES" sz="700" b="1" dirty="0" smtClean="0"/>
              <a:t>             </a:t>
            </a:r>
            <a:endParaRPr lang="es-ES" altLang="es-ES" sz="700" b="1" dirty="0"/>
          </a:p>
          <a:p>
            <a:pPr eaLnBrk="1" hangingPunct="1"/>
            <a:r>
              <a:rPr lang="es-ES" altLang="es-ES" sz="700" b="1" dirty="0"/>
              <a:t>13.45 Neuropatías traumáticas secundarias a enfermedades  </a:t>
            </a:r>
            <a:r>
              <a:rPr lang="es-ES" altLang="es-ES" sz="700" b="1" dirty="0" smtClean="0"/>
              <a:t>reumáticas </a:t>
            </a:r>
            <a:r>
              <a:rPr lang="es-ES" altLang="es-ES" sz="700" dirty="0" smtClean="0"/>
              <a:t>(</a:t>
            </a:r>
            <a:r>
              <a:rPr lang="es-ES" altLang="es-ES" sz="700" dirty="0" err="1" smtClean="0"/>
              <a:t>Dra.Varas</a:t>
            </a:r>
            <a:r>
              <a:rPr lang="es-ES" altLang="es-ES" sz="700" dirty="0" smtClean="0"/>
              <a:t> de Dios)</a:t>
            </a:r>
          </a:p>
          <a:p>
            <a:pPr eaLnBrk="1" hangingPunct="1"/>
            <a:r>
              <a:rPr lang="es-ES" altLang="es-ES" sz="700" b="1" dirty="0"/>
              <a:t> </a:t>
            </a:r>
            <a:r>
              <a:rPr lang="es-ES" altLang="es-ES" sz="700" b="1" dirty="0" smtClean="0"/>
              <a:t>        </a:t>
            </a:r>
            <a:r>
              <a:rPr lang="es-ES" altLang="es-ES" sz="700" dirty="0" smtClean="0"/>
              <a:t> </a:t>
            </a:r>
            <a:endParaRPr lang="es-ES" altLang="es-ES" sz="700" dirty="0"/>
          </a:p>
          <a:p>
            <a:pPr algn="just" eaLnBrk="1" hangingPunct="1"/>
            <a:r>
              <a:rPr lang="es-ES" altLang="es-ES" sz="700" b="1" dirty="0"/>
              <a:t>14.15  Fisiopatología del </a:t>
            </a:r>
            <a:r>
              <a:rPr lang="es-ES" altLang="es-ES" sz="700" b="1" dirty="0" smtClean="0"/>
              <a:t>Dolor (Dr. A. Guerrero Sola)</a:t>
            </a:r>
            <a:endParaRPr lang="es-ES" altLang="es-ES" sz="700" b="1" dirty="0"/>
          </a:p>
          <a:p>
            <a:pPr algn="just" eaLnBrk="1" hangingPunct="1"/>
            <a:r>
              <a:rPr lang="es-ES" altLang="es-ES" sz="700" b="1" dirty="0" smtClean="0"/>
              <a:t>----------------------------------------------------------------------------</a:t>
            </a:r>
            <a:endParaRPr lang="es-ES" altLang="es-ES" sz="700" dirty="0"/>
          </a:p>
          <a:p>
            <a:pPr eaLnBrk="1" hangingPunct="1"/>
            <a:r>
              <a:rPr lang="es-ES" altLang="es-ES" sz="700" b="1" dirty="0"/>
              <a:t>16- 18 TALLER-NEUROFISIOLOGÍA (ENG-EMG)</a:t>
            </a:r>
            <a:r>
              <a:rPr lang="es-ES" altLang="es-ES" sz="700" dirty="0"/>
              <a:t> </a:t>
            </a:r>
            <a:r>
              <a:rPr lang="es-ES" altLang="es-ES" sz="700" dirty="0" smtClean="0"/>
              <a:t> (Dras. </a:t>
            </a:r>
            <a:r>
              <a:rPr lang="es-ES" altLang="es-ES" sz="700" dirty="0" err="1" smtClean="0"/>
              <a:t>Goizueta</a:t>
            </a:r>
            <a:r>
              <a:rPr lang="es-ES" altLang="es-ES" sz="700" dirty="0" smtClean="0"/>
              <a:t> San Martin  y Barón  </a:t>
            </a:r>
            <a:r>
              <a:rPr lang="es-ES" altLang="es-ES" sz="700" dirty="0" err="1" smtClean="0"/>
              <a:t>Sanchez</a:t>
            </a:r>
            <a:r>
              <a:rPr lang="es-ES" altLang="es-ES" sz="700" dirty="0" smtClean="0"/>
              <a:t>)</a:t>
            </a:r>
            <a:endParaRPr lang="es-ES" altLang="es-ES" sz="700" dirty="0"/>
          </a:p>
          <a:p>
            <a:pPr eaLnBrk="1" hangingPunct="1"/>
            <a:endParaRPr lang="es-ES" altLang="es-ES" sz="700" dirty="0" smtClean="0"/>
          </a:p>
          <a:p>
            <a:pPr eaLnBrk="1" hangingPunct="1"/>
            <a:r>
              <a:rPr lang="pt-BR" altLang="es-ES" sz="700" b="1" dirty="0" smtClean="0"/>
              <a:t>18-20 CASOS CLÍNICOS</a:t>
            </a:r>
            <a:r>
              <a:rPr lang="es-ES" altLang="es-ES" sz="700" dirty="0">
                <a:solidFill>
                  <a:prstClr val="white"/>
                </a:solidFill>
              </a:rPr>
              <a:t> (Dra. E. Aranda Izquierdo  Dra. </a:t>
            </a:r>
            <a:r>
              <a:rPr lang="es-ES" altLang="es-ES" sz="700" dirty="0" err="1">
                <a:solidFill>
                  <a:prstClr val="white"/>
                </a:solidFill>
              </a:rPr>
              <a:t>AM.Valverde</a:t>
            </a:r>
            <a:r>
              <a:rPr lang="es-ES" altLang="es-ES" sz="700" dirty="0">
                <a:solidFill>
                  <a:prstClr val="white"/>
                </a:solidFill>
              </a:rPr>
              <a:t> Villar  Dr. </a:t>
            </a:r>
            <a:r>
              <a:rPr lang="es-ES" altLang="es-ES" sz="700" dirty="0" err="1">
                <a:solidFill>
                  <a:prstClr val="white"/>
                </a:solidFill>
              </a:rPr>
              <a:t>A.Ortiz</a:t>
            </a:r>
            <a:r>
              <a:rPr lang="es-ES" altLang="es-ES" sz="700" dirty="0">
                <a:solidFill>
                  <a:prstClr val="white"/>
                </a:solidFill>
              </a:rPr>
              <a:t> </a:t>
            </a:r>
            <a:r>
              <a:rPr lang="es-ES" altLang="es-ES" sz="700" dirty="0" smtClean="0">
                <a:solidFill>
                  <a:prstClr val="white"/>
                </a:solidFill>
              </a:rPr>
              <a:t>Espada)</a:t>
            </a:r>
            <a:endParaRPr lang="pt-BR" altLang="es-ES" sz="700" b="1" dirty="0" smtClean="0"/>
          </a:p>
          <a:p>
            <a:pPr eaLnBrk="1" hangingPunct="1"/>
            <a:r>
              <a:rPr lang="pt-BR" altLang="es-ES" sz="700" b="1" dirty="0" smtClean="0"/>
              <a:t>          </a:t>
            </a:r>
            <a:r>
              <a:rPr lang="es-ES" altLang="es-ES" sz="700" dirty="0" smtClean="0">
                <a:solidFill>
                  <a:prstClr val="white"/>
                </a:solidFill>
              </a:rPr>
              <a:t> </a:t>
            </a:r>
            <a:endParaRPr lang="es-ES" altLang="es-ES" sz="7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2905" y="3645024"/>
            <a:ext cx="4104456" cy="32008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700" b="1" dirty="0" err="1"/>
              <a:t>Dia</a:t>
            </a:r>
            <a:r>
              <a:rPr lang="es-ES" altLang="es-ES" sz="700" b="1" dirty="0"/>
              <a:t> </a:t>
            </a:r>
            <a:r>
              <a:rPr lang="es-ES" altLang="es-ES" sz="700" b="1" dirty="0" smtClean="0"/>
              <a:t>  8-Junio</a:t>
            </a:r>
          </a:p>
          <a:p>
            <a:pPr eaLnBrk="1" hangingPunct="1"/>
            <a:endParaRPr lang="es-ES" altLang="es-ES" sz="700" b="1" dirty="0"/>
          </a:p>
          <a:p>
            <a:pPr eaLnBrk="1" hangingPunct="1"/>
            <a:r>
              <a:rPr lang="es-ES" altLang="es-ES" sz="700" b="1" dirty="0"/>
              <a:t>8.30   </a:t>
            </a:r>
            <a:r>
              <a:rPr lang="es-ES" altLang="es-ES" sz="700" b="1" dirty="0" err="1" smtClean="0"/>
              <a:t>Tto.Quirúrgico</a:t>
            </a:r>
            <a:r>
              <a:rPr lang="es-ES" altLang="es-ES" sz="700" b="1" dirty="0"/>
              <a:t>. Neuropatías agudas. Neuropatías </a:t>
            </a:r>
            <a:r>
              <a:rPr lang="es-ES" altLang="es-ES" sz="700" b="1" dirty="0" smtClean="0"/>
              <a:t>de  Cintura  </a:t>
            </a:r>
            <a:r>
              <a:rPr lang="es-ES" altLang="es-ES" sz="700" b="1" dirty="0"/>
              <a:t>escapular</a:t>
            </a:r>
          </a:p>
          <a:p>
            <a:pPr eaLnBrk="1" hangingPunct="1"/>
            <a:r>
              <a:rPr lang="es-ES" altLang="es-ES" sz="700" b="1" dirty="0"/>
              <a:t>          </a:t>
            </a:r>
            <a:r>
              <a:rPr lang="es-ES" altLang="es-ES" sz="700" dirty="0">
                <a:solidFill>
                  <a:prstClr val="white"/>
                </a:solidFill>
              </a:rPr>
              <a:t> </a:t>
            </a:r>
            <a:r>
              <a:rPr lang="es-ES" altLang="es-ES" sz="700" dirty="0" smtClean="0">
                <a:solidFill>
                  <a:prstClr val="white"/>
                </a:solidFill>
              </a:rPr>
              <a:t>(Dr. </a:t>
            </a:r>
            <a:r>
              <a:rPr lang="es-ES" altLang="es-ES" sz="700" dirty="0" smtClean="0"/>
              <a:t>MA </a:t>
            </a:r>
            <a:r>
              <a:rPr lang="es-ES" altLang="es-ES" sz="700" dirty="0"/>
              <a:t>Hernán Prado. </a:t>
            </a:r>
            <a:r>
              <a:rPr lang="es-ES" altLang="es-ES" sz="700" dirty="0" smtClean="0">
                <a:solidFill>
                  <a:prstClr val="white"/>
                </a:solidFill>
              </a:rPr>
              <a:t>Dr. </a:t>
            </a:r>
            <a:r>
              <a:rPr lang="es-ES" altLang="es-ES" sz="700" dirty="0" smtClean="0"/>
              <a:t>P</a:t>
            </a:r>
            <a:r>
              <a:rPr lang="es-ES" altLang="es-ES" sz="700" dirty="0"/>
              <a:t>. </a:t>
            </a:r>
            <a:r>
              <a:rPr lang="es-ES" altLang="es-ES" sz="700" dirty="0" smtClean="0"/>
              <a:t>Hernández </a:t>
            </a:r>
            <a:r>
              <a:rPr lang="es-ES" altLang="es-ES" sz="700" dirty="0"/>
              <a:t>Esteban</a:t>
            </a:r>
            <a:r>
              <a:rPr lang="es-ES" altLang="es-ES" sz="700" b="1" dirty="0"/>
              <a:t> . </a:t>
            </a:r>
            <a:r>
              <a:rPr lang="es-ES" altLang="es-ES" sz="700" b="1" dirty="0" smtClean="0">
                <a:solidFill>
                  <a:prstClr val="white"/>
                </a:solidFill>
              </a:rPr>
              <a:t> </a:t>
            </a:r>
            <a:r>
              <a:rPr lang="es-ES" altLang="es-ES" sz="700" dirty="0" smtClean="0">
                <a:solidFill>
                  <a:prstClr val="white"/>
                </a:solidFill>
              </a:rPr>
              <a:t>Dra. </a:t>
            </a:r>
            <a:r>
              <a:rPr lang="es-ES" altLang="es-ES" sz="700" dirty="0" smtClean="0"/>
              <a:t>A</a:t>
            </a:r>
            <a:r>
              <a:rPr lang="es-ES" altLang="es-ES" sz="700" dirty="0"/>
              <a:t>. </a:t>
            </a:r>
            <a:r>
              <a:rPr lang="es-ES" altLang="es-ES" sz="700" dirty="0" smtClean="0"/>
              <a:t>Valverde Villa)</a:t>
            </a:r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9.15  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Q</a:t>
            </a:r>
            <a:r>
              <a:rPr lang="es-ES" altLang="es-ES" sz="700" b="1" dirty="0" smtClean="0"/>
              <a:t>uirúrgico</a:t>
            </a:r>
            <a:r>
              <a:rPr lang="es-ES" altLang="es-ES" sz="700" b="1" dirty="0"/>
              <a:t>. </a:t>
            </a:r>
            <a:r>
              <a:rPr lang="es-ES" altLang="es-ES" sz="700" b="1" dirty="0" smtClean="0"/>
              <a:t>Neuropatía crónica de N. Mediano (</a:t>
            </a:r>
            <a:r>
              <a:rPr lang="es-ES" altLang="es-ES" sz="700" dirty="0" smtClean="0">
                <a:solidFill>
                  <a:prstClr val="white"/>
                </a:solidFill>
              </a:rPr>
              <a:t> Dra. E. Aranda  </a:t>
            </a:r>
            <a:r>
              <a:rPr lang="es-ES" altLang="es-ES" sz="700" dirty="0" smtClean="0"/>
              <a:t> </a:t>
            </a:r>
            <a:r>
              <a:rPr lang="es-ES" altLang="es-ES" sz="700" dirty="0" smtClean="0">
                <a:solidFill>
                  <a:prstClr val="white"/>
                </a:solidFill>
              </a:rPr>
              <a:t>Dr. </a:t>
            </a:r>
            <a:r>
              <a:rPr lang="es-ES" altLang="es-ES" sz="700" dirty="0" err="1" smtClean="0">
                <a:solidFill>
                  <a:prstClr val="white"/>
                </a:solidFill>
              </a:rPr>
              <a:t>A.Ortiz</a:t>
            </a:r>
            <a:r>
              <a:rPr lang="es-ES" altLang="es-ES" sz="700" dirty="0" smtClean="0">
                <a:solidFill>
                  <a:prstClr val="white"/>
                </a:solidFill>
              </a:rPr>
              <a:t>)</a:t>
            </a:r>
          </a:p>
          <a:p>
            <a:pPr eaLnBrk="1" hangingPunct="1"/>
            <a:endParaRPr lang="es-ES" altLang="es-ES" sz="700" dirty="0" smtClean="0"/>
          </a:p>
          <a:p>
            <a:pPr eaLnBrk="1" hangingPunct="1"/>
            <a:r>
              <a:rPr lang="es-ES" altLang="es-ES" sz="700" b="1" dirty="0" smtClean="0"/>
              <a:t>10.00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 err="1"/>
              <a:t>Q</a:t>
            </a:r>
            <a:r>
              <a:rPr lang="es-ES" altLang="es-ES" sz="700" b="1" dirty="0" err="1" smtClean="0"/>
              <a:t>uirúrgico.Neuropatía</a:t>
            </a:r>
            <a:r>
              <a:rPr lang="es-ES" altLang="es-ES" sz="700" b="1" dirty="0" smtClean="0"/>
              <a:t> crónica de N. Cubital</a:t>
            </a:r>
            <a:r>
              <a:rPr lang="es-ES" altLang="es-ES" sz="700" dirty="0" smtClean="0"/>
              <a:t>(</a:t>
            </a:r>
            <a:r>
              <a:rPr lang="es-ES" altLang="es-ES" sz="700" dirty="0" err="1" smtClean="0"/>
              <a:t>Dr.J.Gutierrez</a:t>
            </a:r>
            <a:r>
              <a:rPr lang="es-ES" altLang="es-ES" sz="700" dirty="0" smtClean="0"/>
              <a:t> del </a:t>
            </a:r>
            <a:r>
              <a:rPr lang="es-ES" altLang="es-ES" sz="700" dirty="0" err="1" smtClean="0"/>
              <a:t>Alamo</a:t>
            </a:r>
            <a:r>
              <a:rPr lang="es-ES" altLang="es-ES" sz="700" dirty="0" smtClean="0"/>
              <a:t> </a:t>
            </a:r>
            <a:r>
              <a:rPr lang="es-ES" altLang="es-ES" sz="700" dirty="0" err="1" smtClean="0"/>
              <a:t>Dr.F.J.Galdran</a:t>
            </a:r>
            <a:r>
              <a:rPr lang="es-ES" altLang="es-ES" sz="700" dirty="0" smtClean="0"/>
              <a:t>)</a:t>
            </a:r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10.45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Q</a:t>
            </a:r>
            <a:r>
              <a:rPr lang="es-ES" altLang="es-ES" sz="700" b="1" dirty="0" smtClean="0"/>
              <a:t>uirúrgico</a:t>
            </a:r>
            <a:r>
              <a:rPr lang="es-ES" altLang="es-ES" sz="700" b="1" dirty="0"/>
              <a:t>. Neuropatía crónica de N. </a:t>
            </a:r>
            <a:r>
              <a:rPr lang="es-ES" altLang="es-ES" sz="700" b="1" dirty="0" smtClean="0"/>
              <a:t>Radial </a:t>
            </a:r>
            <a:r>
              <a:rPr lang="es-ES" altLang="es-ES" sz="700" dirty="0" smtClean="0"/>
              <a:t>(Dr. </a:t>
            </a:r>
            <a:r>
              <a:rPr lang="es-ES" altLang="es-ES" sz="700" smtClean="0"/>
              <a:t>I .</a:t>
            </a:r>
            <a:r>
              <a:rPr lang="es-ES" altLang="es-ES" sz="700" dirty="0" err="1" smtClean="0"/>
              <a:t>Arribas</a:t>
            </a:r>
            <a:r>
              <a:rPr lang="es-ES" altLang="es-ES" sz="700" dirty="0" smtClean="0"/>
              <a:t> Leal Dra. </a:t>
            </a:r>
            <a:r>
              <a:rPr lang="es-ES" altLang="es-ES" sz="700" dirty="0" err="1" smtClean="0"/>
              <a:t>I.Espina</a:t>
            </a:r>
            <a:r>
              <a:rPr lang="es-ES" altLang="es-ES" sz="700" dirty="0" smtClean="0"/>
              <a:t> Flores)</a:t>
            </a:r>
            <a:endParaRPr lang="es-ES" altLang="es-ES" sz="700" dirty="0"/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11.30-12.00  PAUSA</a:t>
            </a:r>
            <a:endParaRPr lang="es-ES" altLang="es-ES" sz="700" b="1" dirty="0"/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12.00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Q</a:t>
            </a:r>
            <a:r>
              <a:rPr lang="es-ES" altLang="es-ES" sz="700" b="1" dirty="0" smtClean="0"/>
              <a:t>uirúrgico</a:t>
            </a:r>
            <a:r>
              <a:rPr lang="es-ES" altLang="es-ES" sz="700" b="1" dirty="0"/>
              <a:t>. Neuropatías crónicas de </a:t>
            </a:r>
            <a:r>
              <a:rPr lang="es-ES" altLang="es-ES" sz="700" b="1" dirty="0" smtClean="0"/>
              <a:t>MMII </a:t>
            </a:r>
            <a:r>
              <a:rPr lang="es-ES" altLang="es-ES" sz="700" dirty="0" smtClean="0"/>
              <a:t>(Dra. I. Neira Borrajo  Dra. </a:t>
            </a:r>
            <a:r>
              <a:rPr lang="es-ES" altLang="es-ES" sz="700" dirty="0" err="1" smtClean="0"/>
              <a:t>Y.Guindal</a:t>
            </a:r>
            <a:r>
              <a:rPr lang="es-ES" altLang="es-ES" sz="700" dirty="0" smtClean="0"/>
              <a:t>)</a:t>
            </a:r>
            <a:endParaRPr lang="es-ES" altLang="es-ES" sz="700" dirty="0"/>
          </a:p>
          <a:p>
            <a:pPr eaLnBrk="1" hangingPunct="1"/>
            <a:endParaRPr lang="es-ES" altLang="es-ES" sz="700" b="1" dirty="0" smtClean="0"/>
          </a:p>
          <a:p>
            <a:pPr eaLnBrk="1" hangingPunct="1"/>
            <a:r>
              <a:rPr lang="es-ES" altLang="es-ES" sz="700" b="1" dirty="0" smtClean="0"/>
              <a:t>12.45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Rehabilitador de </a:t>
            </a:r>
            <a:r>
              <a:rPr lang="es-ES" altLang="es-ES" sz="700" b="1" dirty="0" smtClean="0"/>
              <a:t>MMSS </a:t>
            </a:r>
            <a:r>
              <a:rPr lang="es-ES" altLang="es-ES" sz="700" dirty="0" smtClean="0"/>
              <a:t>(Dra. </a:t>
            </a:r>
            <a:r>
              <a:rPr lang="es-ES" altLang="es-ES" sz="700" dirty="0" err="1" smtClean="0"/>
              <a:t>O.Pérez</a:t>
            </a:r>
            <a:r>
              <a:rPr lang="es-ES" altLang="es-ES" sz="700" dirty="0" smtClean="0"/>
              <a:t> Moro  </a:t>
            </a:r>
            <a:r>
              <a:rPr lang="es-ES" altLang="es-ES" sz="700" dirty="0" err="1" smtClean="0"/>
              <a:t>Dra.MJ.Albaladejo</a:t>
            </a:r>
            <a:r>
              <a:rPr lang="es-ES" altLang="es-ES" sz="700" dirty="0" smtClean="0"/>
              <a:t> Florín)</a:t>
            </a:r>
            <a:endParaRPr lang="es-ES" altLang="es-ES" sz="700" dirty="0"/>
          </a:p>
          <a:p>
            <a:pPr eaLnBrk="1" hangingPunct="1"/>
            <a:r>
              <a:rPr lang="es-ES" altLang="es-ES" sz="700" b="1" dirty="0"/>
              <a:t>          </a:t>
            </a:r>
            <a:r>
              <a:rPr lang="es-ES" altLang="es-ES" sz="700" dirty="0">
                <a:solidFill>
                  <a:prstClr val="white"/>
                </a:solidFill>
              </a:rPr>
              <a:t> </a:t>
            </a:r>
            <a:endParaRPr lang="es-ES" altLang="es-ES" sz="700" dirty="0"/>
          </a:p>
          <a:p>
            <a:pPr eaLnBrk="1" hangingPunct="1"/>
            <a:r>
              <a:rPr lang="es-ES" altLang="es-ES" sz="700" b="1" dirty="0" smtClean="0"/>
              <a:t>13.45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Rehabilitador de </a:t>
            </a:r>
            <a:r>
              <a:rPr lang="es-ES" altLang="es-ES" sz="700" b="1" dirty="0" smtClean="0"/>
              <a:t>MMII </a:t>
            </a:r>
            <a:r>
              <a:rPr lang="es-ES" altLang="es-ES" sz="700" dirty="0" smtClean="0"/>
              <a:t>(</a:t>
            </a:r>
            <a:r>
              <a:rPr lang="es-ES" altLang="es-ES" sz="700" dirty="0" err="1" smtClean="0"/>
              <a:t>Dr.ME.Fernández</a:t>
            </a:r>
            <a:r>
              <a:rPr lang="es-ES" altLang="es-ES" sz="700" dirty="0" smtClean="0"/>
              <a:t> Cuadros  </a:t>
            </a:r>
            <a:r>
              <a:rPr lang="es-ES" altLang="es-ES" sz="700" dirty="0" err="1" smtClean="0"/>
              <a:t>Dr.R.Algarra</a:t>
            </a:r>
            <a:r>
              <a:rPr lang="es-ES" altLang="es-ES" sz="700" dirty="0" smtClean="0"/>
              <a:t> López)</a:t>
            </a:r>
            <a:endParaRPr lang="es-ES" altLang="es-ES" sz="700" dirty="0"/>
          </a:p>
          <a:p>
            <a:pPr eaLnBrk="1" hangingPunct="1"/>
            <a:r>
              <a:rPr lang="es-ES" altLang="es-ES" sz="700" b="1" dirty="0"/>
              <a:t>           </a:t>
            </a:r>
            <a:r>
              <a:rPr lang="es-ES" altLang="es-ES" sz="700" dirty="0">
                <a:solidFill>
                  <a:prstClr val="white"/>
                </a:solidFill>
              </a:rPr>
              <a:t> </a:t>
            </a:r>
            <a:endParaRPr lang="es-ES" altLang="es-ES" sz="700" dirty="0"/>
          </a:p>
          <a:p>
            <a:pPr eaLnBrk="1" hangingPunct="1"/>
            <a:r>
              <a:rPr lang="es-ES" altLang="es-ES" sz="700" b="1" dirty="0" smtClean="0"/>
              <a:t>14.30  </a:t>
            </a:r>
            <a:r>
              <a:rPr lang="es-ES" altLang="es-ES" sz="700" b="1" dirty="0" err="1" smtClean="0"/>
              <a:t>Tto</a:t>
            </a:r>
            <a:r>
              <a:rPr lang="es-ES" altLang="es-ES" sz="700" b="1" dirty="0" smtClean="0"/>
              <a:t>. </a:t>
            </a:r>
            <a:r>
              <a:rPr lang="es-ES" altLang="es-ES" sz="700" b="1" dirty="0"/>
              <a:t>del Dolor. </a:t>
            </a:r>
            <a:r>
              <a:rPr lang="es-ES" altLang="es-ES" sz="700" b="1" dirty="0" smtClean="0"/>
              <a:t>Farmacoterapia </a:t>
            </a:r>
            <a:r>
              <a:rPr lang="es-ES" altLang="es-ES" sz="700" dirty="0" smtClean="0"/>
              <a:t>(Dr. </a:t>
            </a:r>
            <a:r>
              <a:rPr lang="es-ES" altLang="es-ES" sz="700" dirty="0" err="1" smtClean="0"/>
              <a:t>L.Silva</a:t>
            </a:r>
            <a:r>
              <a:rPr lang="es-ES" altLang="es-ES" sz="700" dirty="0" smtClean="0"/>
              <a:t> Villar  Dra. MJ. </a:t>
            </a:r>
            <a:r>
              <a:rPr lang="es-ES" altLang="es-ES" sz="700" dirty="0" err="1" smtClean="0"/>
              <a:t>Albaladejo</a:t>
            </a:r>
            <a:r>
              <a:rPr lang="es-ES" altLang="es-ES" sz="700" dirty="0" smtClean="0"/>
              <a:t> Florín)</a:t>
            </a:r>
          </a:p>
          <a:p>
            <a:pPr eaLnBrk="1" hangingPunct="1"/>
            <a:r>
              <a:rPr lang="es-ES" altLang="es-ES" sz="700" b="1" dirty="0" smtClean="0"/>
              <a:t>           </a:t>
            </a:r>
            <a:r>
              <a:rPr lang="es-ES" altLang="es-ES" sz="700" dirty="0" smtClean="0">
                <a:solidFill>
                  <a:prstClr val="white"/>
                </a:solidFill>
              </a:rPr>
              <a:t> </a:t>
            </a:r>
            <a:endParaRPr lang="es-ES" altLang="es-ES" sz="700" b="1" dirty="0"/>
          </a:p>
          <a:p>
            <a:pPr eaLnBrk="1" hangingPunct="1"/>
            <a:r>
              <a:rPr lang="es-ES" altLang="es-ES" sz="700" b="1" dirty="0" smtClean="0"/>
              <a:t>----------------------------------------------------------------------------------------------</a:t>
            </a:r>
            <a:endParaRPr lang="es-ES" altLang="es-ES" sz="700" b="1" dirty="0"/>
          </a:p>
          <a:p>
            <a:pPr eaLnBrk="1" hangingPunct="1"/>
            <a:r>
              <a:rPr lang="es-ES" altLang="es-ES" sz="700" b="1" dirty="0"/>
              <a:t>16-18 TALLER-NEUROFISIOLOGÍA (EMG-ENG</a:t>
            </a:r>
            <a:r>
              <a:rPr lang="es-ES" altLang="es-ES" sz="700" b="1" dirty="0" smtClean="0"/>
              <a:t>) </a:t>
            </a:r>
            <a:r>
              <a:rPr lang="es-ES" altLang="es-ES" sz="700" dirty="0" smtClean="0"/>
              <a:t>(</a:t>
            </a:r>
            <a:r>
              <a:rPr lang="es-ES" altLang="es-ES" sz="700" dirty="0" err="1" smtClean="0"/>
              <a:t>Dra.Goizueta</a:t>
            </a:r>
            <a:r>
              <a:rPr lang="es-ES" altLang="es-ES" sz="700" dirty="0" smtClean="0"/>
              <a:t> San Martín  Dra. </a:t>
            </a:r>
            <a:r>
              <a:rPr lang="es-ES" altLang="es-ES" sz="700" dirty="0" err="1" smtClean="0"/>
              <a:t>L.Martín</a:t>
            </a:r>
            <a:r>
              <a:rPr lang="es-ES" altLang="es-ES" sz="700" dirty="0" smtClean="0"/>
              <a:t> Martín)</a:t>
            </a:r>
            <a:endParaRPr lang="es-ES" altLang="es-ES" sz="700" dirty="0"/>
          </a:p>
          <a:p>
            <a:pPr eaLnBrk="1" hangingPunct="1"/>
            <a:r>
              <a:rPr lang="es-ES" altLang="es-ES" sz="700" b="1" dirty="0"/>
              <a:t>          </a:t>
            </a:r>
            <a:r>
              <a:rPr lang="es-ES" altLang="es-ES" sz="700" dirty="0">
                <a:solidFill>
                  <a:prstClr val="white"/>
                </a:solidFill>
              </a:rPr>
              <a:t> </a:t>
            </a:r>
            <a:endParaRPr lang="pt-BR" altLang="es-ES" sz="700" dirty="0"/>
          </a:p>
          <a:p>
            <a:pPr eaLnBrk="1" hangingPunct="1"/>
            <a:r>
              <a:rPr lang="es-ES" altLang="es-ES" sz="700" b="1" dirty="0"/>
              <a:t>18-20  CASOS </a:t>
            </a:r>
            <a:r>
              <a:rPr lang="es-ES" altLang="es-ES" sz="700" b="1" dirty="0" smtClean="0"/>
              <a:t>CLÍNICOS </a:t>
            </a:r>
            <a:r>
              <a:rPr lang="es-ES" altLang="es-ES" sz="700" dirty="0" smtClean="0"/>
              <a:t>(</a:t>
            </a:r>
            <a:r>
              <a:rPr lang="es-ES" altLang="es-ES" sz="700" dirty="0" err="1" smtClean="0"/>
              <a:t>Dra.E.Aranda</a:t>
            </a:r>
            <a:r>
              <a:rPr lang="es-ES" altLang="es-ES" sz="700" dirty="0" smtClean="0"/>
              <a:t>  </a:t>
            </a:r>
            <a:r>
              <a:rPr lang="es-ES" altLang="es-ES" sz="700" dirty="0" err="1" smtClean="0"/>
              <a:t>Dra.P.Aragonés</a:t>
            </a:r>
            <a:r>
              <a:rPr lang="es-ES" altLang="es-ES" sz="700" dirty="0" smtClean="0"/>
              <a:t>  Dr. </a:t>
            </a:r>
            <a:r>
              <a:rPr lang="es-ES" altLang="es-ES" sz="700" dirty="0" err="1" smtClean="0"/>
              <a:t>I.Usoz</a:t>
            </a:r>
            <a:r>
              <a:rPr lang="es-ES" altLang="es-ES" sz="700" dirty="0" smtClean="0"/>
              <a:t>  </a:t>
            </a:r>
            <a:r>
              <a:rPr lang="es-ES" altLang="es-ES" sz="700" dirty="0" err="1" smtClean="0"/>
              <a:t>Dr.G.Parra</a:t>
            </a:r>
            <a:r>
              <a:rPr lang="es-ES" altLang="es-ES" sz="700" dirty="0" smtClean="0"/>
              <a:t>)</a:t>
            </a:r>
            <a:endParaRPr lang="es-ES" altLang="es-ES" sz="700" dirty="0"/>
          </a:p>
          <a:p>
            <a:pPr eaLnBrk="1" hangingPunct="1"/>
            <a:r>
              <a:rPr lang="es-ES" altLang="es-ES" sz="700" b="1" dirty="0"/>
              <a:t>          </a:t>
            </a:r>
            <a:r>
              <a:rPr lang="es-ES" altLang="es-ES" sz="700" dirty="0">
                <a:solidFill>
                  <a:prstClr val="white"/>
                </a:solidFill>
              </a:rPr>
              <a:t>  </a:t>
            </a:r>
            <a:endParaRPr lang="pt-BR" altLang="es-ES" sz="700" dirty="0"/>
          </a:p>
          <a:p>
            <a:pPr eaLnBrk="1" hangingPunct="1"/>
            <a:endParaRPr lang="es-ES" altLang="es-ES" sz="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572000" y="44624"/>
            <a:ext cx="4464496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PARTICIPANTES</a:t>
            </a:r>
            <a:endParaRPr lang="es-ES" sz="900" b="1" dirty="0" smtClean="0"/>
          </a:p>
          <a:p>
            <a:pPr algn="ctr"/>
            <a:endParaRPr lang="es-ES" sz="900" b="1" dirty="0" smtClean="0"/>
          </a:p>
          <a:p>
            <a:r>
              <a:rPr lang="es-ES" sz="700" b="1" dirty="0" smtClean="0"/>
              <a:t>M.J.ALBALADEJO FLORIN  S. Rehabilitación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M.J. ALCARAZ MEXIA  S. </a:t>
            </a:r>
            <a:r>
              <a:rPr lang="es-ES" sz="700" b="1" dirty="0" err="1" smtClean="0"/>
              <a:t>Radioldiagnóstico</a:t>
            </a:r>
            <a:r>
              <a:rPr lang="es-ES" sz="700" b="1" dirty="0" smtClean="0"/>
              <a:t> Hospital Universitario Santa Cristina</a:t>
            </a:r>
          </a:p>
          <a:p>
            <a:endParaRPr lang="es-ES" sz="700" b="1" dirty="0"/>
          </a:p>
          <a:p>
            <a:r>
              <a:rPr lang="es-ES" sz="700" b="1" dirty="0" smtClean="0"/>
              <a:t>R. ALGARRA LÓPEZ S. Rehabilitación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P. ARAGONÉS MAZA S. 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E. ARANDA IZQUIERDO S. 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I. ARRIBAS LEAL S. COT Hospital Infanta Cristina</a:t>
            </a:r>
          </a:p>
          <a:p>
            <a:r>
              <a:rPr lang="es-ES" sz="700" b="1" dirty="0" smtClean="0"/>
              <a:t>  </a:t>
            </a:r>
          </a:p>
          <a:p>
            <a:r>
              <a:rPr lang="es-ES" sz="700" b="1" dirty="0" smtClean="0"/>
              <a:t>J. BARÓN SANCHEZ S. Neurofisiología.</a:t>
            </a:r>
            <a:r>
              <a:rPr lang="es-ES" sz="700" b="1" dirty="0">
                <a:solidFill>
                  <a:prstClr val="white"/>
                </a:solidFill>
              </a:rPr>
              <a:t> Hospital Universitario</a:t>
            </a:r>
            <a:r>
              <a:rPr lang="es-ES" sz="700" b="1" dirty="0" smtClean="0"/>
              <a:t>  Salamanca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C. BARRANCO SAN MARTIN  S. Radiodiagnóstico 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ME.FERNÁNDEZ CUADROS S. Rehabilitación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FJ.GALDRAN BERNALTE S. 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G.GOIZUETA SAN MARTIN U. Neuromuscular S. Neurofisiología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A.GUERRERO SOLA S. Neurología Hospital Clínico San Carlos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Y.GUINDAL PÉREZ S. 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J.GUTIERREZ DEL ÁLAMO OMS S. COT.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E. GUTIERREZ-RIVAS S. Neurología Hospital Universitario 12 de Octubre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G.GUTIERREZ GUTIERREZ S. Neurología Hospital Infanta Sofía</a:t>
            </a:r>
          </a:p>
          <a:p>
            <a:r>
              <a:rPr lang="es-ES" sz="700" b="1" dirty="0" smtClean="0"/>
              <a:t> </a:t>
            </a:r>
          </a:p>
          <a:p>
            <a:r>
              <a:rPr lang="es-ES" sz="700" b="1" dirty="0" smtClean="0"/>
              <a:t>MA.HERNÁN PRADO S.COT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P. HERNÁNDEZ ESTEBAN S.COT. Hospital Universitario Santa Cristina</a:t>
            </a:r>
          </a:p>
          <a:p>
            <a:endParaRPr lang="es-ES" sz="700" b="1" dirty="0"/>
          </a:p>
          <a:p>
            <a:r>
              <a:rPr lang="es-ES" sz="700" b="1" dirty="0" smtClean="0"/>
              <a:t>L. MARTIN </a:t>
            </a:r>
            <a:r>
              <a:rPr lang="es-ES" sz="700" b="1" dirty="0" err="1" smtClean="0"/>
              <a:t>MARTIN</a:t>
            </a:r>
            <a:r>
              <a:rPr lang="es-ES" sz="700" b="1" dirty="0" smtClean="0"/>
              <a:t> </a:t>
            </a:r>
            <a:r>
              <a:rPr lang="es-ES" sz="700" b="1" dirty="0">
                <a:solidFill>
                  <a:prstClr val="white"/>
                </a:solidFill>
              </a:rPr>
              <a:t>U. Neuromuscular S. Neurofisiología Hospital Universitario Santa Cristina</a:t>
            </a:r>
            <a:endParaRPr lang="es-ES" sz="700" b="1" dirty="0" smtClean="0"/>
          </a:p>
          <a:p>
            <a:endParaRPr lang="es-ES" sz="700" b="1" dirty="0" smtClean="0"/>
          </a:p>
          <a:p>
            <a:r>
              <a:rPr lang="es-ES" sz="700" b="1" dirty="0" smtClean="0"/>
              <a:t>I. NEIRA BORRAJO S.COT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A. ORTIZ ESPADA S.COT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G. PARRA SANCHEZ S.COT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O. PÉREZ MORO </a:t>
            </a:r>
            <a:r>
              <a:rPr lang="es-ES" sz="700" b="1" dirty="0" err="1" smtClean="0"/>
              <a:t>S.Rehabilitación</a:t>
            </a:r>
            <a:r>
              <a:rPr lang="es-ES" sz="700" b="1" dirty="0" smtClean="0"/>
              <a:t>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M. RODRIGO ANGULO </a:t>
            </a:r>
            <a:r>
              <a:rPr lang="es-ES" sz="700" b="1" dirty="0" err="1" smtClean="0"/>
              <a:t>Dep.anatomía</a:t>
            </a:r>
            <a:r>
              <a:rPr lang="es-ES" sz="700" b="1" dirty="0" smtClean="0"/>
              <a:t>, Histología y Neurociencia Facultad de Medicina UAM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P. RUIZ NOGUERO </a:t>
            </a:r>
            <a:r>
              <a:rPr lang="es-ES" sz="700" b="1" dirty="0" err="1" smtClean="0"/>
              <a:t>S.Radiodiagnóstico</a:t>
            </a:r>
            <a:r>
              <a:rPr lang="es-ES" sz="700" b="1" dirty="0" smtClean="0"/>
              <a:t>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L.SILVA VILLAR </a:t>
            </a:r>
            <a:r>
              <a:rPr lang="es-ES" sz="700" b="1" dirty="0" err="1" smtClean="0"/>
              <a:t>S.Anestesia</a:t>
            </a:r>
            <a:r>
              <a:rPr lang="es-ES" sz="700" b="1" dirty="0" smtClean="0"/>
              <a:t>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I. USOZ IRAOLA S.COT. Hospital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AM. VALVERDE VILLAR </a:t>
            </a:r>
            <a:r>
              <a:rPr lang="es-ES" sz="700" b="1" dirty="0" err="1" smtClean="0"/>
              <a:t>S.COT.Hospital</a:t>
            </a:r>
            <a:r>
              <a:rPr lang="es-ES" sz="700" b="1" dirty="0" smtClean="0"/>
              <a:t> Universitario Santa Cristina</a:t>
            </a:r>
          </a:p>
          <a:p>
            <a:endParaRPr lang="es-ES" sz="700" b="1" dirty="0" smtClean="0"/>
          </a:p>
          <a:p>
            <a:r>
              <a:rPr lang="es-ES" sz="700" b="1" dirty="0" smtClean="0"/>
              <a:t>B. VARAS DE DIOS </a:t>
            </a:r>
            <a:r>
              <a:rPr lang="es-ES" sz="700" b="1" dirty="0" err="1" smtClean="0"/>
              <a:t>S.Reumatología</a:t>
            </a:r>
            <a:r>
              <a:rPr lang="es-ES" sz="700" b="1" dirty="0" smtClean="0"/>
              <a:t> Hospital Universitario Santa Cristina</a:t>
            </a:r>
          </a:p>
          <a:p>
            <a:pPr marL="285750" indent="-285750">
              <a:buAutoNum type="romanUcPeriod"/>
            </a:pPr>
            <a:endParaRPr lang="es-ES" sz="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1245</TotalTime>
  <Words>770</Words>
  <Application>Microsoft Office PowerPoint</Application>
  <PresentationFormat>Presentación en pantalla (4:3)</PresentationFormat>
  <Paragraphs>133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Sector</vt:lpstr>
      <vt:lpstr>Presentación de PowerPoint</vt:lpstr>
      <vt:lpstr>Presentación de PowerPoint</vt:lpstr>
    </vt:vector>
  </TitlesOfParts>
  <Company>Consejeria de Sanidad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Consejeria de Sanidad</dc:creator>
  <cp:lastModifiedBy>Gabriela</cp:lastModifiedBy>
  <cp:revision>110</cp:revision>
  <cp:lastPrinted>2018-01-30T10:07:47Z</cp:lastPrinted>
  <dcterms:created xsi:type="dcterms:W3CDTF">2015-01-08T13:24:03Z</dcterms:created>
  <dcterms:modified xsi:type="dcterms:W3CDTF">2018-03-02T20:13:32Z</dcterms:modified>
</cp:coreProperties>
</file>